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custDataLst>
    <p:tags r:id="rId7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7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205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33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52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045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99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802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28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76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019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811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32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EB9B0A6-998B-4E47-9E62-B81FAB6841F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521675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16" imgW="395" imgH="394" progId="TCLayout.ActiveDocument.1">
                  <p:embed/>
                </p:oleObj>
              </mc:Choice>
              <mc:Fallback>
                <p:oleObj name="think-cell Slide" r:id="rId16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720ACC0-A961-4306-ABC2-4797F01D4496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DAD5E-155A-4F34-8A5A-D3C720378FDE}" type="datetimeFigureOut">
              <a:rPr lang="fi-FI" smtClean="0"/>
              <a:t>9.9.2019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0F80A-BE96-4F2E-B133-90780AEFB0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85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9.xml"/><Relationship Id="rId7" Type="http://schemas.openxmlformats.org/officeDocument/2006/relationships/hyperlink" Target="http://www.basket.fi/" TargetMode="Externa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2.jpeg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2.jpeg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5AA1639-DC96-477A-86F6-6C7F8C1B4E6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337799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144B0129-1565-4F3C-AC45-04274AD6FCC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fi-FI" sz="3200" b="1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825" y="443892"/>
            <a:ext cx="7181851" cy="630237"/>
          </a:xfrm>
        </p:spPr>
        <p:txBody>
          <a:bodyPr>
            <a:normAutofit/>
          </a:bodyPr>
          <a:lstStyle/>
          <a:p>
            <a:pPr algn="l"/>
            <a:r>
              <a:rPr lang="fi-FI" sz="3200" b="1" dirty="0"/>
              <a:t>NaKo Mikropojat, kausi 2019-20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6830" y="1295808"/>
            <a:ext cx="9144000" cy="51167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189" indent="-457189" algn="l">
              <a:buFontTx/>
              <a:buChar char="-"/>
            </a:pPr>
            <a:r>
              <a:rPr lang="fi-FI" sz="1800" b="1" dirty="0"/>
              <a:t>Jo 16 pelaajaa käynyt harjoituksissa:</a:t>
            </a:r>
          </a:p>
          <a:p>
            <a:pPr marL="914389" lvl="1" indent="-457189">
              <a:buFontTx/>
              <a:buChar char="-"/>
            </a:pPr>
            <a:endParaRPr lang="fi-FI" sz="100" b="1" dirty="0"/>
          </a:p>
          <a:p>
            <a:pPr marL="893763" algn="l">
              <a:buFontTx/>
              <a:buChar char="-"/>
            </a:pPr>
            <a:r>
              <a:rPr lang="fi-FI" sz="1600" dirty="0"/>
              <a:t>12 poikaa ikähaarukassa 2010-2013</a:t>
            </a:r>
          </a:p>
          <a:p>
            <a:pPr marL="893763" algn="l">
              <a:buFontTx/>
              <a:buChar char="-"/>
            </a:pPr>
            <a:r>
              <a:rPr lang="fi-FI" sz="1600" dirty="0"/>
              <a:t>4 tyttöä ikähaarukassa 2009-2013</a:t>
            </a:r>
          </a:p>
          <a:p>
            <a:pPr algn="l">
              <a:lnSpc>
                <a:spcPct val="50000"/>
              </a:lnSpc>
            </a:pPr>
            <a:endParaRPr lang="fi-FI" sz="2800" b="1" dirty="0"/>
          </a:p>
          <a:p>
            <a:pPr marL="457189" indent="-457189" algn="l">
              <a:buFontTx/>
              <a:buChar char="-"/>
            </a:pPr>
            <a:r>
              <a:rPr lang="fi-FI" sz="1800" b="1" dirty="0"/>
              <a:t>Harjoitukset 2 krt viikossa</a:t>
            </a:r>
          </a:p>
          <a:p>
            <a:pPr marL="914377" lvl="1" indent="-457189">
              <a:buFontTx/>
              <a:buChar char="-"/>
            </a:pPr>
            <a:r>
              <a:rPr lang="fi-FI" sz="1600" dirty="0"/>
              <a:t>tiistaisin klo 17:00 - 18.30 Maijamäen liikuntahalli</a:t>
            </a:r>
          </a:p>
          <a:p>
            <a:pPr marL="914377" lvl="1" indent="-457189">
              <a:buFontTx/>
              <a:buChar char="-"/>
            </a:pPr>
            <a:r>
              <a:rPr lang="fi-FI" sz="1600" dirty="0"/>
              <a:t>lauantaisin klo 9:00 – 10:30 Karvetin koulun liikuntasali</a:t>
            </a:r>
            <a:endParaRPr lang="fi-FI" sz="5800" dirty="0"/>
          </a:p>
          <a:p>
            <a:pPr marL="457189" indent="-457189" algn="l">
              <a:buFontTx/>
              <a:buChar char="-"/>
            </a:pPr>
            <a:endParaRPr lang="fi-FI" sz="1800" b="1" dirty="0"/>
          </a:p>
          <a:p>
            <a:pPr marL="457189" indent="-457189" algn="l">
              <a:buFontTx/>
              <a:buChar char="-"/>
            </a:pPr>
            <a:r>
              <a:rPr lang="fi-FI" sz="1800" b="1" dirty="0"/>
              <a:t>Harjoitusten vetäjinä ja joukkueen valmentajina</a:t>
            </a:r>
          </a:p>
          <a:p>
            <a:pPr marL="914377" lvl="1" indent="-457189">
              <a:buFontTx/>
              <a:buChar char="-"/>
            </a:pPr>
            <a:r>
              <a:rPr lang="fi-FI" sz="1600" dirty="0"/>
              <a:t>Mikko Mäkinen</a:t>
            </a:r>
          </a:p>
          <a:p>
            <a:pPr marL="914377" lvl="1" indent="-457189">
              <a:buFontTx/>
              <a:buChar char="-"/>
            </a:pPr>
            <a:r>
              <a:rPr lang="fi-FI" sz="1600" dirty="0"/>
              <a:t>Petri Tallqvist </a:t>
            </a:r>
          </a:p>
          <a:p>
            <a:pPr lvl="1"/>
            <a:endParaRPr lang="fi-FI" sz="1600" dirty="0"/>
          </a:p>
          <a:p>
            <a:pPr marL="457189" indent="-457189" algn="l">
              <a:buFontTx/>
              <a:buChar char="-"/>
            </a:pPr>
            <a:r>
              <a:rPr lang="fi-FI" sz="1800" b="1" dirty="0"/>
              <a:t>Joukkueen johtaja (Jojo)</a:t>
            </a:r>
            <a:endParaRPr lang="fi-FI" sz="133" dirty="0"/>
          </a:p>
          <a:p>
            <a:pPr marL="914377" lvl="1" indent="-457189">
              <a:buFontTx/>
              <a:buChar char="-"/>
            </a:pPr>
            <a:r>
              <a:rPr lang="fi-FI" sz="1600" dirty="0"/>
              <a:t>Mikko Mäkinen, oskarinoksa@gmail.com, p. 044 299 3181 	</a:t>
            </a:r>
            <a:endParaRPr lang="fi-FI" sz="1600" b="1" dirty="0"/>
          </a:p>
          <a:p>
            <a:pPr algn="l"/>
            <a:r>
              <a:rPr lang="fi-FI" sz="1600" b="1" dirty="0"/>
              <a:t>		</a:t>
            </a:r>
          </a:p>
          <a:p>
            <a:pPr marL="457189" indent="-457189" algn="l">
              <a:buFontTx/>
              <a:buChar char="-"/>
            </a:pPr>
            <a:r>
              <a:rPr lang="fi-FI" sz="1800" b="1" dirty="0"/>
              <a:t>Kotiturnausten buffetvastaava</a:t>
            </a:r>
          </a:p>
          <a:p>
            <a:pPr marL="914377" lvl="1" indent="-457189">
              <a:buFontTx/>
              <a:buChar char="-"/>
            </a:pPr>
            <a:r>
              <a:rPr lang="fi-FI" sz="1600" dirty="0"/>
              <a:t>Mirva Karapuu</a:t>
            </a:r>
          </a:p>
          <a:p>
            <a:endParaRPr lang="fi-FI" sz="5800" b="1" dirty="0"/>
          </a:p>
          <a:p>
            <a:pPr marL="914377" lvl="1" indent="-457189">
              <a:buFontTx/>
              <a:buChar char="-"/>
            </a:pPr>
            <a:endParaRPr lang="fi-FI" sz="1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469" y="443892"/>
            <a:ext cx="2016879" cy="24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8A0EF6A-13B2-4ED1-B0E8-3552148EE5D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852340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FA85D6B-2617-4D8F-BBC0-59581E1F8D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fi-FI" sz="3200" b="1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825" y="443892"/>
            <a:ext cx="7181851" cy="630237"/>
          </a:xfrm>
        </p:spPr>
        <p:txBody>
          <a:bodyPr>
            <a:normAutofit/>
          </a:bodyPr>
          <a:lstStyle/>
          <a:p>
            <a:pPr algn="l"/>
            <a:r>
              <a:rPr lang="fi-FI" sz="3200" b="1" dirty="0"/>
              <a:t>NaKo Mikropojat, maksupostit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2692" y="1289539"/>
            <a:ext cx="8540262" cy="54512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189" indent="-457189" algn="l">
              <a:buFontTx/>
              <a:buChar char="-"/>
            </a:pPr>
            <a:r>
              <a:rPr lang="fi-FI" sz="1800" b="1" dirty="0">
                <a:latin typeface="+mn-lt"/>
              </a:rPr>
              <a:t>Kausimaksu 145€</a:t>
            </a:r>
          </a:p>
          <a:p>
            <a:pPr marL="893763" algn="l">
              <a:buFontTx/>
              <a:buChar char="-"/>
            </a:pPr>
            <a:r>
              <a:rPr lang="fi-FI" sz="1800" dirty="0">
                <a:latin typeface="+mn-lt"/>
              </a:rPr>
              <a:t> Kattaa koko vuoden, sekä syys- että kevätkauden</a:t>
            </a:r>
          </a:p>
          <a:p>
            <a:pPr marL="893763" algn="l">
              <a:buFontTx/>
              <a:buChar char="-"/>
            </a:pPr>
            <a:r>
              <a:rPr lang="fi-FI" sz="1800" dirty="0">
                <a:latin typeface="+mn-lt"/>
              </a:rPr>
              <a:t> Mahdollista jakaa kahteen erään, ilmoitus välittömästi jojolle</a:t>
            </a:r>
          </a:p>
          <a:p>
            <a:pPr algn="l"/>
            <a:endParaRPr lang="fi-FI" sz="1800" dirty="0">
              <a:latin typeface="+mn-lt"/>
            </a:endParaRPr>
          </a:p>
          <a:p>
            <a:pPr marL="914389" lvl="1" indent="-457189">
              <a:buFontTx/>
              <a:buChar char="-"/>
            </a:pPr>
            <a:endParaRPr lang="fi-FI" sz="100" dirty="0">
              <a:latin typeface="+mn-lt"/>
            </a:endParaRPr>
          </a:p>
          <a:p>
            <a:pPr marL="457189" indent="-457189" algn="l">
              <a:buFontTx/>
              <a:buChar char="-"/>
            </a:pPr>
            <a:r>
              <a:rPr lang="fi-FI" sz="100" dirty="0">
                <a:latin typeface="+mn-lt"/>
              </a:rPr>
              <a:t> </a:t>
            </a:r>
            <a:endParaRPr lang="fi-FI" sz="100" dirty="0"/>
          </a:p>
          <a:p>
            <a:pPr marL="914389" lvl="1" indent="-457189">
              <a:lnSpc>
                <a:spcPct val="50000"/>
              </a:lnSpc>
              <a:buFontTx/>
              <a:buChar char="-"/>
            </a:pPr>
            <a:endParaRPr lang="fi-FI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 algn="l">
              <a:buFontTx/>
              <a:buChar char="-"/>
            </a:pPr>
            <a:r>
              <a:rPr lang="fi-FI" sz="1800" b="1" u="sng" dirty="0">
                <a:latin typeface="+mn-lt"/>
              </a:rPr>
              <a:t>sarjassa pelaavat pojat tarvitsevat pelilisenssin</a:t>
            </a:r>
            <a:r>
              <a:rPr lang="fi-FI" sz="1800" dirty="0">
                <a:latin typeface="+mn-lt"/>
              </a:rPr>
              <a:t>, hinta määräytyy pelaajan </a:t>
            </a:r>
            <a:r>
              <a:rPr lang="fi-FI" sz="1800" u="sng" dirty="0">
                <a:latin typeface="+mn-lt"/>
              </a:rPr>
              <a:t>iän</a:t>
            </a:r>
            <a:r>
              <a:rPr lang="fi-FI" sz="1800" dirty="0">
                <a:latin typeface="+mn-lt"/>
              </a:rPr>
              <a:t> mukaan</a:t>
            </a:r>
          </a:p>
          <a:p>
            <a:pPr marL="912813" lvl="1" indent="-19050">
              <a:buFontTx/>
              <a:buChar char="-"/>
            </a:pPr>
            <a:r>
              <a:rPr lang="fi-FI" sz="1600" dirty="0"/>
              <a:t> lisenssejä on kahta tyyppiä, ilman vakuutusta ja vakuutuksen kanssa</a:t>
            </a:r>
          </a:p>
          <a:p>
            <a:pPr marL="912813" lvl="1" indent="-19050">
              <a:buFontTx/>
              <a:buChar char="-"/>
            </a:pPr>
            <a:r>
              <a:rPr lang="fi-FI" sz="1600" u="sng" dirty="0"/>
              <a:t> yksi vakuutus per pelaaja riittää; jos muusta lajista vakuutettu, niin koripallo ei uutta tarvitse</a:t>
            </a:r>
            <a:endParaRPr lang="fi-FI" sz="1600" dirty="0"/>
          </a:p>
          <a:p>
            <a:pPr marL="984250" lvl="3" indent="-90488">
              <a:buFontTx/>
              <a:buChar char="-"/>
            </a:pPr>
            <a:r>
              <a:rPr lang="fi-FI" sz="1600" dirty="0"/>
              <a:t>huomioikaa myös teillä ennestään olevat lasten vakuutukset (tarkistakaa  lapsivakuutuksenne vakuutusehdot, vakuutus ei välttämättä korvaa kilpaurheilussa tulleita harmeja)</a:t>
            </a:r>
          </a:p>
          <a:p>
            <a:pPr marL="914377" lvl="1" indent="-457189">
              <a:buFontTx/>
              <a:buChar char="-"/>
            </a:pPr>
            <a:endParaRPr lang="fi-FI" sz="1600" dirty="0"/>
          </a:p>
          <a:p>
            <a:pPr marL="912813" lvl="2" indent="-19050"/>
            <a:r>
              <a:rPr lang="fi-FI" sz="1600" dirty="0"/>
              <a:t>- lisenssi ilman vakuutusta:</a:t>
            </a:r>
          </a:p>
          <a:p>
            <a:pPr marL="1431925" lvl="3" indent="-90488">
              <a:buFontTx/>
              <a:buChar char="-"/>
            </a:pPr>
            <a:r>
              <a:rPr lang="fi-FI" sz="1600" dirty="0"/>
              <a:t> syntymävuosi 2010			65€</a:t>
            </a:r>
          </a:p>
          <a:p>
            <a:pPr marL="1431925" lvl="3" indent="-90488">
              <a:buFontTx/>
              <a:buChar char="-"/>
            </a:pPr>
            <a:r>
              <a:rPr lang="fi-FI" sz="1600" dirty="0"/>
              <a:t> syntymävuosi 2011-2012			40€ </a:t>
            </a:r>
          </a:p>
          <a:p>
            <a:pPr marL="1431925" lvl="3" indent="-90488">
              <a:buFontTx/>
              <a:buChar char="-"/>
            </a:pPr>
            <a:r>
              <a:rPr lang="fi-FI" sz="1600" dirty="0"/>
              <a:t> syntymävuosi 2013 ta aiemmin		40€</a:t>
            </a:r>
          </a:p>
          <a:p>
            <a:pPr marL="1371566" lvl="2" indent="-457189">
              <a:buFontTx/>
              <a:buChar char="-"/>
            </a:pPr>
            <a:endParaRPr lang="fi-FI" sz="1600" dirty="0"/>
          </a:p>
          <a:p>
            <a:pPr marL="914377" lvl="2"/>
            <a:r>
              <a:rPr lang="fi-FI" sz="1600" dirty="0"/>
              <a:t>- lisenssi vakuutuksen kanssa:</a:t>
            </a:r>
          </a:p>
          <a:p>
            <a:pPr marL="1431925" lvl="3" indent="-90488">
              <a:buFontTx/>
              <a:buChar char="-"/>
            </a:pPr>
            <a:r>
              <a:rPr lang="fi-FI" sz="1600" dirty="0"/>
              <a:t> syntymävuosi 2010			110€</a:t>
            </a:r>
          </a:p>
          <a:p>
            <a:pPr marL="1431925" lvl="3" indent="-90488">
              <a:buFontTx/>
              <a:buChar char="-"/>
            </a:pPr>
            <a:r>
              <a:rPr lang="fi-FI" sz="1600" dirty="0"/>
              <a:t> syntymävuosi 2011-2012			75€ </a:t>
            </a:r>
          </a:p>
          <a:p>
            <a:pPr marL="1431925" lvl="3" indent="-90488">
              <a:buFontTx/>
              <a:buChar char="-"/>
            </a:pPr>
            <a:r>
              <a:rPr lang="fi-FI" sz="1600" dirty="0"/>
              <a:t> syntymävuosi 2013 ta aiemmin		75€</a:t>
            </a:r>
          </a:p>
          <a:p>
            <a:pPr marL="914411" lvl="3"/>
            <a:endParaRPr lang="fi-FI" sz="1600" dirty="0"/>
          </a:p>
          <a:p>
            <a:pPr lvl="3" indent="-457189">
              <a:buFontTx/>
              <a:buChar char="-"/>
            </a:pPr>
            <a:endParaRPr lang="fi-FI" sz="1600" dirty="0"/>
          </a:p>
          <a:p>
            <a:pPr marL="912813" lvl="1" indent="-19050" defTabSz="984250">
              <a:buFontTx/>
              <a:buChar char="-"/>
            </a:pPr>
            <a:r>
              <a:rPr lang="fi-FI" sz="1600" b="1" dirty="0"/>
              <a:t> lisenssi ostettavissa basket.fi-lisenssiverkkokaupasta</a:t>
            </a:r>
          </a:p>
          <a:p>
            <a:pPr marL="893763" lvl="1" defTabSz="893763">
              <a:buFontTx/>
              <a:buChar char="-"/>
            </a:pPr>
            <a:r>
              <a:rPr lang="fi-FI" sz="1600" b="1" dirty="0"/>
              <a:t> lisenssi oltava hankittuna ennen ensimmäistä sarjapeliä</a:t>
            </a:r>
            <a:endParaRPr lang="fi-FI" sz="1600" dirty="0"/>
          </a:p>
          <a:p>
            <a:pPr marL="893763" lvl="1">
              <a:buFontTx/>
              <a:buChar char="-"/>
            </a:pPr>
            <a:r>
              <a:rPr lang="fi-FI" sz="1600" b="1" dirty="0"/>
              <a:t> lisenssinumero (laskun ID!!) ilmoitettava jojolle</a:t>
            </a:r>
            <a:endParaRPr lang="fi-FI" sz="1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469" y="443892"/>
            <a:ext cx="2016879" cy="24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3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F44FAAD-D340-44DB-BB9B-51904EB86BF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88298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76304561-9A37-47CB-BB22-D5BAABA7D2B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fi-FI" sz="3200" b="1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825" y="443892"/>
            <a:ext cx="7181851" cy="630237"/>
          </a:xfrm>
        </p:spPr>
        <p:txBody>
          <a:bodyPr>
            <a:normAutofit/>
          </a:bodyPr>
          <a:lstStyle/>
          <a:p>
            <a:pPr algn="l"/>
            <a:r>
              <a:rPr lang="fi-FI" sz="3200" b="1" dirty="0"/>
              <a:t>NaKo Mikropojat, pelit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2692" y="1360285"/>
            <a:ext cx="9144000" cy="51167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189" indent="-457189" algn="l">
              <a:buFontTx/>
              <a:buChar char="-"/>
            </a:pPr>
            <a:r>
              <a:rPr lang="fi-FI" sz="1800" dirty="0">
                <a:latin typeface="+mn-lt"/>
              </a:rPr>
              <a:t>NaKo Mikrojoukkue ilmoitettu syksyn 2019 sarjaan</a:t>
            </a:r>
          </a:p>
          <a:p>
            <a:pPr algn="l"/>
            <a:r>
              <a:rPr lang="fi-FI" sz="2800" dirty="0">
                <a:latin typeface="+mn-lt"/>
              </a:rPr>
              <a:t>	</a:t>
            </a:r>
            <a:r>
              <a:rPr lang="fi-FI" sz="1800" b="1" dirty="0">
                <a:latin typeface="+mn-lt"/>
              </a:rPr>
              <a:t>Läntinen alue, Mikropojat10, Divisioona II</a:t>
            </a:r>
            <a:r>
              <a:rPr lang="fi-FI" sz="1600" dirty="0">
                <a:latin typeface="+mn-lt"/>
              </a:rPr>
              <a:t>	</a:t>
            </a:r>
          </a:p>
          <a:p>
            <a:pPr algn="l"/>
            <a:r>
              <a:rPr lang="fi-FI" sz="1600" dirty="0">
                <a:latin typeface="+mn-lt"/>
              </a:rPr>
              <a:t>	- turnauspeliajankohdat tulee Nimenhuutoon (muistakaa ilmoittaa pelaajan osallistuminen)</a:t>
            </a:r>
          </a:p>
          <a:p>
            <a:pPr algn="l"/>
            <a:r>
              <a:rPr lang="fi-FI" sz="1600" dirty="0">
                <a:latin typeface="+mn-lt"/>
              </a:rPr>
              <a:t>	- tuloksia voi seurailla osoitteessa </a:t>
            </a:r>
            <a:r>
              <a:rPr lang="fi-FI" sz="1600" dirty="0">
                <a:latin typeface="+mn-lt"/>
                <a:hlinkClick r:id="rId7"/>
              </a:rPr>
              <a:t>www.basket.fi</a:t>
            </a:r>
            <a:endParaRPr lang="fi-FI" sz="1600" dirty="0">
              <a:latin typeface="+mn-lt"/>
            </a:endParaRPr>
          </a:p>
          <a:p>
            <a:pPr algn="l"/>
            <a:r>
              <a:rPr lang="fi-FI" sz="1600" dirty="0">
                <a:latin typeface="+mn-lt"/>
              </a:rPr>
              <a:t>	</a:t>
            </a:r>
          </a:p>
          <a:p>
            <a:pPr marL="457189" indent="-457189" algn="l">
              <a:buFontTx/>
              <a:buChar char="-"/>
            </a:pPr>
            <a:r>
              <a:rPr lang="fi-FI" sz="1800" dirty="0">
                <a:latin typeface="+mn-lt"/>
              </a:rPr>
              <a:t>Peliasut</a:t>
            </a:r>
          </a:p>
          <a:p>
            <a:pPr algn="l"/>
            <a:r>
              <a:rPr lang="fi-FI" sz="2800" dirty="0">
                <a:latin typeface="+mn-lt"/>
              </a:rPr>
              <a:t>	</a:t>
            </a:r>
            <a:r>
              <a:rPr lang="fi-FI" sz="1600" dirty="0">
                <a:latin typeface="+mn-lt"/>
              </a:rPr>
              <a:t>- Mikroille olemassa hyvät peliasut, mitkä jaetaan pelaajille lainaan kauden ajaksi</a:t>
            </a:r>
          </a:p>
          <a:p>
            <a:pPr algn="l"/>
            <a:r>
              <a:rPr lang="fi-FI" sz="1600" dirty="0">
                <a:latin typeface="+mn-lt"/>
              </a:rPr>
              <a:t>	- pitäkää hyvää huolta peliasusta, palautetaan kauden päättyessä keväällä takaisin jojolle</a:t>
            </a:r>
          </a:p>
          <a:p>
            <a:pPr algn="l"/>
            <a:r>
              <a:rPr lang="fi-FI" sz="1600" dirty="0">
                <a:latin typeface="+mn-lt"/>
              </a:rPr>
              <a:t>		</a:t>
            </a:r>
          </a:p>
          <a:p>
            <a:pPr marL="457189" indent="-457189" algn="l">
              <a:buFontTx/>
              <a:buChar char="-"/>
            </a:pPr>
            <a:r>
              <a:rPr lang="fi-FI" sz="1800" dirty="0">
                <a:latin typeface="+mn-lt"/>
              </a:rPr>
              <a:t>Kotiturnaukset</a:t>
            </a:r>
          </a:p>
          <a:p>
            <a:pPr algn="l"/>
            <a:r>
              <a:rPr lang="fi-FI" sz="2800" dirty="0">
                <a:latin typeface="+mn-lt"/>
              </a:rPr>
              <a:t>	</a:t>
            </a:r>
            <a:r>
              <a:rPr lang="fi-FI" sz="1600" dirty="0">
                <a:latin typeface="+mn-lt"/>
              </a:rPr>
              <a:t>- järjestelyt: Mikrojen vanhemmat ja taustajoukot</a:t>
            </a:r>
          </a:p>
          <a:p>
            <a:pPr algn="l"/>
            <a:r>
              <a:rPr lang="fi-FI" sz="1600" dirty="0">
                <a:latin typeface="+mn-lt"/>
              </a:rPr>
              <a:t>		- pelikentän järjestelyt, ajanottolaitteet, vaihtopenkit ym. (jojo)</a:t>
            </a:r>
          </a:p>
          <a:p>
            <a:pPr algn="l"/>
            <a:r>
              <a:rPr lang="fi-FI" sz="1600" dirty="0">
                <a:latin typeface="+mn-lt"/>
              </a:rPr>
              <a:t>		- buffetin järjestäminen (buffetvastaava yhdessä kaikkien taustajoukkojen kanssa)</a:t>
            </a:r>
          </a:p>
          <a:p>
            <a:pPr algn="l"/>
            <a:r>
              <a:rPr lang="fi-FI" sz="1600" dirty="0">
                <a:latin typeface="+mn-lt"/>
              </a:rPr>
              <a:t>			- tarjottavien tekeminen/hankkiminen sekä buffetin myyntityö </a:t>
            </a:r>
          </a:p>
          <a:p>
            <a:pPr algn="l"/>
            <a:endParaRPr lang="fi-FI" sz="1600" dirty="0">
              <a:latin typeface="+mn-lt"/>
            </a:endParaRPr>
          </a:p>
          <a:p>
            <a:pPr marL="457189" indent="-457189" algn="l">
              <a:buFontTx/>
              <a:buChar char="-"/>
            </a:pPr>
            <a:r>
              <a:rPr lang="fi-FI" sz="1800" dirty="0">
                <a:latin typeface="+mn-lt"/>
              </a:rPr>
              <a:t>Harjoituspelit</a:t>
            </a:r>
          </a:p>
          <a:p>
            <a:pPr marL="0" lvl="1">
              <a:lnSpc>
                <a:spcPct val="90000"/>
              </a:lnSpc>
              <a:spcBef>
                <a:spcPct val="0"/>
              </a:spcBef>
            </a:pPr>
            <a:r>
              <a:rPr lang="fi-FI" sz="1600" dirty="0">
                <a:ea typeface="+mj-ea"/>
                <a:cs typeface="+mj-cs"/>
              </a:rPr>
              <a:t>	- Pelejä järjestetään mahdollisuuksien mukaan </a:t>
            </a:r>
            <a:r>
              <a:rPr lang="fi-FI" sz="1600">
                <a:ea typeface="+mj-ea"/>
                <a:cs typeface="+mj-cs"/>
              </a:rPr>
              <a:t>ennen turnauksia ja kausien aluissa</a:t>
            </a:r>
            <a:endParaRPr lang="fi-FI" sz="1600" dirty="0">
              <a:ea typeface="+mj-ea"/>
              <a:cs typeface="+mj-cs"/>
            </a:endParaRPr>
          </a:p>
          <a:p>
            <a:pPr algn="l"/>
            <a:r>
              <a:rPr lang="fi-FI" sz="1600" dirty="0">
                <a:latin typeface="+mn-lt"/>
              </a:rPr>
              <a:t>	- Varmistetaan että kaikki pääsevät kokeilemaan pelaamista, jos sarjatoiminta ei vielä houkuttele</a:t>
            </a:r>
          </a:p>
          <a:p>
            <a:pPr algn="l"/>
            <a:r>
              <a:rPr lang="fi-FI" sz="1600" dirty="0">
                <a:latin typeface="+mn-lt"/>
              </a:rPr>
              <a:t>	- Koitetaan saada myös ryhmän tytöille pelimahdollisuuksia	</a:t>
            </a:r>
          </a:p>
          <a:p>
            <a:endParaRPr lang="fi-FI" sz="5800" b="1" dirty="0"/>
          </a:p>
          <a:p>
            <a:pPr marL="914377" lvl="1" indent="-457189">
              <a:buFontTx/>
              <a:buChar char="-"/>
            </a:pPr>
            <a:endParaRPr lang="fi-FI" sz="1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469" y="443892"/>
            <a:ext cx="2016879" cy="24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6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4969AEF-C2FC-4C46-A718-D3024E9506C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644000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E27DC4A-D1FD-44EE-BB77-4C9FD0ECC7A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fi-FI" sz="3200" b="1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825" y="443892"/>
            <a:ext cx="7181851" cy="630237"/>
          </a:xfrm>
        </p:spPr>
        <p:txBody>
          <a:bodyPr>
            <a:normAutofit/>
          </a:bodyPr>
          <a:lstStyle/>
          <a:p>
            <a:pPr algn="l"/>
            <a:r>
              <a:rPr lang="fi-FI" sz="3200" b="1" dirty="0"/>
              <a:t>NaKo Mikropojat, varainhankinta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2693" y="1360285"/>
            <a:ext cx="8363683" cy="51167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189" indent="-457189" algn="l">
              <a:buFontTx/>
              <a:buChar char="-"/>
            </a:pPr>
            <a:r>
              <a:rPr lang="fi-FI" sz="1800" dirty="0">
                <a:latin typeface="+mn-lt"/>
              </a:rPr>
              <a:t>Kausimaksut</a:t>
            </a:r>
          </a:p>
          <a:p>
            <a:pPr algn="l"/>
            <a:endParaRPr lang="fi-FI" sz="1800" dirty="0">
              <a:latin typeface="+mn-lt"/>
            </a:endParaRPr>
          </a:p>
          <a:p>
            <a:pPr marL="457189" indent="-457189" algn="l">
              <a:buFontTx/>
              <a:buChar char="-"/>
            </a:pPr>
            <a:r>
              <a:rPr lang="fi-FI" sz="1800" dirty="0">
                <a:latin typeface="+mn-lt"/>
              </a:rPr>
              <a:t>Mikrojen buffetin tulot tulee suoraan joukkueen omaan käyttöön</a:t>
            </a:r>
          </a:p>
          <a:p>
            <a:pPr marL="893763" indent="-88900" algn="l"/>
            <a:r>
              <a:rPr lang="fi-FI" sz="1600" dirty="0">
                <a:latin typeface="+mn-lt"/>
              </a:rPr>
              <a:t>- Kassan saldo kauden alkaessa 0€</a:t>
            </a:r>
          </a:p>
          <a:p>
            <a:pPr marL="893763" indent="-88900" algn="l"/>
            <a:r>
              <a:rPr lang="fi-FI" sz="1600" dirty="0">
                <a:latin typeface="+mn-lt"/>
              </a:rPr>
              <a:t>- Kertyneellä summalla hankittua joukkueelle yhdenmukaista varustusta ja/tai mukava kauden päättäjäistapahtuma keväällä</a:t>
            </a:r>
          </a:p>
          <a:p>
            <a:pPr algn="l"/>
            <a:r>
              <a:rPr lang="fi-FI" sz="1600" dirty="0">
                <a:latin typeface="+mn-lt"/>
              </a:rPr>
              <a:t>		</a:t>
            </a:r>
          </a:p>
          <a:p>
            <a:pPr marL="457189" indent="-457189" algn="l">
              <a:buFontTx/>
              <a:buChar char="-"/>
            </a:pPr>
            <a:r>
              <a:rPr lang="fi-FI" sz="1800" dirty="0">
                <a:latin typeface="+mn-lt"/>
              </a:rPr>
              <a:t>Junior Basket Tournament (JBT) keväällä</a:t>
            </a:r>
            <a:endParaRPr lang="fi-FI" sz="1800" b="1" dirty="0">
              <a:latin typeface="+mn-lt"/>
            </a:endParaRPr>
          </a:p>
          <a:p>
            <a:pPr marL="893763" lvl="2" indent="-88900">
              <a:lnSpc>
                <a:spcPct val="90000"/>
              </a:lnSpc>
              <a:spcBef>
                <a:spcPct val="0"/>
              </a:spcBef>
            </a:pPr>
            <a:r>
              <a:rPr lang="fi-FI" sz="1600" dirty="0">
                <a:ea typeface="+mj-ea"/>
                <a:cs typeface="+mj-cs"/>
              </a:rPr>
              <a:t>- Seura saa osan turnauksen tuotosta, millä kompensoidaan salimaksuja</a:t>
            </a:r>
          </a:p>
          <a:p>
            <a:pPr marL="893763" lvl="2" indent="-88900">
              <a:lnSpc>
                <a:spcPct val="90000"/>
              </a:lnSpc>
              <a:spcBef>
                <a:spcPct val="0"/>
              </a:spcBef>
            </a:pPr>
            <a:r>
              <a:rPr lang="fi-FI" sz="1600" dirty="0">
                <a:ea typeface="+mj-ea"/>
                <a:cs typeface="+mj-cs"/>
              </a:rPr>
              <a:t>- Edellyttää kaikkien pelaajien vanhemmilta talkoosuorituksen</a:t>
            </a:r>
          </a:p>
          <a:p>
            <a:pPr marL="893763" lvl="2" indent="-88900">
              <a:lnSpc>
                <a:spcPct val="90000"/>
              </a:lnSpc>
              <a:spcBef>
                <a:spcPct val="0"/>
              </a:spcBef>
            </a:pPr>
            <a:r>
              <a:rPr lang="fi-FI" sz="1600" dirty="0">
                <a:ea typeface="+mj-ea"/>
                <a:cs typeface="+mj-cs"/>
              </a:rPr>
              <a:t>- Palataan aikatauluihin ja tehtäviin kevätkauden aikana</a:t>
            </a:r>
          </a:p>
          <a:p>
            <a:pPr marL="1371577" lvl="2" indent="-457189">
              <a:buFontTx/>
              <a:buChar char="-"/>
            </a:pPr>
            <a:endParaRPr lang="fi-FI" sz="1400" b="1" dirty="0"/>
          </a:p>
          <a:p>
            <a:pPr marL="447675" lvl="2" indent="-447675">
              <a:buFontTx/>
              <a:buChar char="-"/>
            </a:pPr>
            <a:r>
              <a:rPr lang="fi-FI" dirty="0">
                <a:ea typeface="+mj-ea"/>
                <a:cs typeface="+mj-cs"/>
              </a:rPr>
              <a:t>Muuta varsinaista varainhankintaa ei ole tarvittu kauden pyörittämiseen</a:t>
            </a:r>
          </a:p>
          <a:p>
            <a:pPr marL="893763" lvl="2" indent="-889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fi-FI" sz="1600" dirty="0">
                <a:ea typeface="+mj-ea"/>
                <a:cs typeface="+mj-cs"/>
              </a:rPr>
              <a:t>Onko halua/ideoita??</a:t>
            </a:r>
          </a:p>
          <a:p>
            <a:pPr marL="1371577" lvl="2" indent="-457189">
              <a:buFontTx/>
              <a:buChar char="-"/>
            </a:pPr>
            <a:endParaRPr lang="fi-FI" sz="1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469" y="443892"/>
            <a:ext cx="2016879" cy="24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0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48BEAAF-BF72-49C9-BA35-1268DAFEC7C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842565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011B0C41-9C1A-49DA-A5BB-7B3DF36B740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fi-FI" sz="3200" b="1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825" y="443892"/>
            <a:ext cx="7181851" cy="630237"/>
          </a:xfrm>
        </p:spPr>
        <p:txBody>
          <a:bodyPr>
            <a:normAutofit/>
          </a:bodyPr>
          <a:lstStyle/>
          <a:p>
            <a:pPr algn="l"/>
            <a:r>
              <a:rPr lang="fi-FI" sz="3200" b="1" dirty="0"/>
              <a:t>NaKo Mikropojat, tiedotus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2692" y="1360285"/>
            <a:ext cx="9144000" cy="51167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189" indent="-457189" algn="l">
              <a:buFontTx/>
              <a:buChar char="-"/>
            </a:pPr>
            <a:r>
              <a:rPr lang="fi-FI" sz="1800" dirty="0">
                <a:latin typeface="+mn-lt"/>
              </a:rPr>
              <a:t>Informaation kulku, pelaajat/taustajoukot/valmentajat/Jojo</a:t>
            </a:r>
          </a:p>
          <a:p>
            <a:pPr algn="l"/>
            <a:r>
              <a:rPr lang="fi-FI" sz="1600" b="1" dirty="0">
                <a:latin typeface="+mn-lt"/>
              </a:rPr>
              <a:t>	</a:t>
            </a:r>
            <a:r>
              <a:rPr lang="fi-FI" sz="1600" dirty="0">
                <a:latin typeface="+mn-lt"/>
              </a:rPr>
              <a:t> </a:t>
            </a:r>
          </a:p>
          <a:p>
            <a:pPr algn="l"/>
            <a:r>
              <a:rPr lang="fi-FI" sz="1600" dirty="0">
                <a:latin typeface="+mn-lt"/>
              </a:rPr>
              <a:t>	- Joukkueen johtajalla keskeinen rooli, jojolle voi/saa/pitää jutella ihan kaikista asioista!</a:t>
            </a:r>
          </a:p>
          <a:p>
            <a:pPr algn="l"/>
            <a:endParaRPr lang="fi-FI" sz="1600" dirty="0">
              <a:latin typeface="+mn-lt"/>
            </a:endParaRPr>
          </a:p>
          <a:p>
            <a:pPr algn="l"/>
            <a:r>
              <a:rPr lang="fi-FI" sz="1600" dirty="0">
                <a:latin typeface="+mn-lt"/>
              </a:rPr>
              <a:t>	- Hyväksi osoittautunut käytäntö:</a:t>
            </a:r>
          </a:p>
          <a:p>
            <a:pPr algn="l"/>
            <a:r>
              <a:rPr lang="fi-FI" sz="1600" dirty="0">
                <a:latin typeface="+mn-lt"/>
              </a:rPr>
              <a:t>	 	- </a:t>
            </a:r>
            <a:r>
              <a:rPr lang="fi-FI" sz="1600" b="1" dirty="0">
                <a:latin typeface="+mn-lt"/>
              </a:rPr>
              <a:t>pääasiallinen tiedotuskanavana Nimenhuuto</a:t>
            </a:r>
          </a:p>
          <a:p>
            <a:pPr algn="l"/>
            <a:r>
              <a:rPr lang="fi-FI" sz="1600" dirty="0">
                <a:latin typeface="+mn-lt"/>
              </a:rPr>
              <a:t>			- harjoitusajankohdat, peruutukset, turnauspelit ym.</a:t>
            </a:r>
          </a:p>
          <a:p>
            <a:pPr algn="l"/>
            <a:r>
              <a:rPr lang="fi-FI" sz="1600" dirty="0">
                <a:latin typeface="+mn-lt"/>
              </a:rPr>
              <a:t>			- laittakaa aktiivisesti pelaajan ilmoittautumisia</a:t>
            </a:r>
          </a:p>
          <a:p>
            <a:pPr algn="l"/>
            <a:r>
              <a:rPr lang="fi-FI" sz="1600" b="1" dirty="0">
                <a:latin typeface="+mn-lt"/>
              </a:rPr>
              <a:t>		</a:t>
            </a:r>
            <a:r>
              <a:rPr lang="fi-FI" sz="1600" dirty="0">
                <a:latin typeface="+mn-lt"/>
              </a:rPr>
              <a:t>- </a:t>
            </a:r>
            <a:r>
              <a:rPr lang="fi-FI" sz="1600" b="1" dirty="0" err="1">
                <a:latin typeface="+mn-lt"/>
              </a:rPr>
              <a:t>NaKo</a:t>
            </a:r>
            <a:r>
              <a:rPr lang="fi-FI" sz="1600" b="1" dirty="0">
                <a:latin typeface="+mn-lt"/>
              </a:rPr>
              <a:t> Mikropojat </a:t>
            </a:r>
            <a:r>
              <a:rPr lang="fi-FI" sz="1600" b="1" dirty="0" err="1">
                <a:latin typeface="+mn-lt"/>
              </a:rPr>
              <a:t>WhatApp</a:t>
            </a:r>
            <a:r>
              <a:rPr lang="fi-FI" sz="1600" b="1" dirty="0">
                <a:latin typeface="+mn-lt"/>
              </a:rPr>
              <a:t>-ryhmä</a:t>
            </a:r>
          </a:p>
          <a:p>
            <a:pPr algn="l"/>
            <a:r>
              <a:rPr lang="fi-FI" sz="1600" dirty="0">
                <a:latin typeface="+mn-lt"/>
              </a:rPr>
              <a:t>			- nopeaa reagointia vaativat, kiireelliset, yleisluontoiset asiat</a:t>
            </a:r>
          </a:p>
          <a:p>
            <a:pPr algn="l"/>
            <a:r>
              <a:rPr lang="fi-FI" sz="1600" dirty="0">
                <a:latin typeface="+mn-lt"/>
              </a:rPr>
              <a:t>	</a:t>
            </a:r>
          </a:p>
          <a:p>
            <a:pPr marL="984250" indent="-90488" algn="l"/>
            <a:r>
              <a:rPr lang="fi-FI" sz="1600" dirty="0">
                <a:latin typeface="+mn-lt"/>
              </a:rPr>
              <a:t>	- Sähköpostia </a:t>
            </a:r>
            <a:r>
              <a:rPr lang="fi-FI" sz="1600" b="1" dirty="0">
                <a:latin typeface="+mn-lt"/>
              </a:rPr>
              <a:t>oskarinoksa@gmail.com</a:t>
            </a:r>
            <a:r>
              <a:rPr lang="fi-FI" sz="1600" dirty="0">
                <a:latin typeface="+mn-lt"/>
              </a:rPr>
              <a:t>, jos joku asia askarruttaa tai painaa mieltä tai soittaen </a:t>
            </a:r>
            <a:r>
              <a:rPr lang="fi-FI" sz="1600" b="1" dirty="0">
                <a:latin typeface="+mn-lt"/>
              </a:rPr>
              <a:t>0442993181, Mikko Mäkinen</a:t>
            </a:r>
          </a:p>
          <a:p>
            <a:pPr algn="l"/>
            <a:r>
              <a:rPr lang="fi-FI" sz="1600" b="1" dirty="0"/>
              <a:t>		</a:t>
            </a:r>
          </a:p>
          <a:p>
            <a:endParaRPr lang="fi-FI" sz="5800" b="1" dirty="0"/>
          </a:p>
          <a:p>
            <a:pPr marL="914377" lvl="1" indent="-457189">
              <a:buFontTx/>
              <a:buChar char="-"/>
            </a:pPr>
            <a:endParaRPr lang="fi-FI" sz="1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469" y="443892"/>
            <a:ext cx="2016879" cy="24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3006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lLNn8fFfJypRHX5qY32x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gY4YZrv2fftw0WL_giS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DGfeQuTxaQbgP9HWP3FU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Fy6hfDbixt2rAG8Fms5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BYb8IiQ02sLBvbVZ7XXe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UJQ2yd_Mas4ZGuVqDR7k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217</Words>
  <Application>Microsoft Office PowerPoint</Application>
  <PresentationFormat>Widescreen</PresentationFormat>
  <Paragraphs>94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think-cell Slide</vt:lpstr>
      <vt:lpstr>NaKo Mikropojat, kausi 2019-20</vt:lpstr>
      <vt:lpstr>NaKo Mikropojat, maksupostit</vt:lpstr>
      <vt:lpstr>NaKo Mikropojat, pelit</vt:lpstr>
      <vt:lpstr>NaKo Mikropojat, varainhankinta</vt:lpstr>
      <vt:lpstr>NaKo Mikropojat, tiedotus</vt:lpstr>
    </vt:vector>
  </TitlesOfParts>
  <Company>Turun ammattikorkeakoulu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NaKo Mikropojat 08, kausi 2018-19</dc:title>
  <dc:creator>Jänne Jyri</dc:creator>
  <cp:lastModifiedBy>Mikko Mäkinen</cp:lastModifiedBy>
  <cp:revision>69</cp:revision>
  <dcterms:created xsi:type="dcterms:W3CDTF">2018-10-02T07:57:36Z</dcterms:created>
  <dcterms:modified xsi:type="dcterms:W3CDTF">2019-09-09T19:12:54Z</dcterms:modified>
</cp:coreProperties>
</file>